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63" r:id="rId6"/>
    <p:sldId id="264" r:id="rId7"/>
    <p:sldId id="270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C9613837-4120-4FE5-BC76-6AB5843CEBE8}">
          <p14:sldIdLst>
            <p14:sldId id="256"/>
            <p14:sldId id="263"/>
            <p14:sldId id="264"/>
            <p14:sldId id="270"/>
            <p14:sldId id="265"/>
            <p14:sldId id="266"/>
            <p14:sldId id="267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5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F050FD1-5EF8-40B4-933E-C7F1F19D516B}" type="datetime1">
              <a:rPr lang="fr-FR" smtClean="0"/>
              <a:t>13/04/2025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D331BE-4A26-441F-AE74-A51A4C94A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12178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gif>
</file>

<file path=ppt/media/image5.gi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8D098F3-B520-43FE-B0B1-4362B4B9EE63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F6B3765-1535-41FB-A927-AAD2D1E85382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6B3765-1535-41FB-A927-AAD2D1E8538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4271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rtlCol="0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EE3500-A753-413A-9568-6E3470D7D80B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839788" y="4367160"/>
            <a:ext cx="10515600" cy="819355"/>
          </a:xfrm>
        </p:spPr>
        <p:txBody>
          <a:bodyPr rtlCol="0" anchor="b"/>
          <a:lstStyle>
            <a:lvl1pPr>
              <a:defRPr sz="3200"/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839788" y="987425"/>
            <a:ext cx="10515600" cy="337973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5186516"/>
            <a:ext cx="10514012" cy="682472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D7AA47-0E4C-448B-9854-2324135364AA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4489399"/>
            <a:ext cx="10514012" cy="1501826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38C9B3-0FF3-4EA6-A5BE-8819CB673926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446212" y="372940"/>
            <a:ext cx="9302752" cy="2992904"/>
          </a:xfrm>
        </p:spPr>
        <p:txBody>
          <a:bodyPr rtlCol="0" anchor="ctr"/>
          <a:lstStyle>
            <a:lvl1pPr>
              <a:defRPr sz="4400"/>
            </a:lvl1pPr>
          </a:lstStyle>
          <a:p>
            <a:pPr rtl="0"/>
            <a:r>
              <a:rPr lang="fr-FR" noProof="0"/>
              <a:t>Cliquez sur modifier le style du titre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73372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8200" y="4509544"/>
            <a:ext cx="10512424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64165"/>
            <a:ext cx="2743200" cy="365125"/>
          </a:xfrm>
        </p:spPr>
        <p:txBody>
          <a:bodyPr rtlCol="0"/>
          <a:lstStyle/>
          <a:p>
            <a:pPr rtl="0"/>
            <a:fld id="{BF3EBD15-6D7F-42A9-8E80-18BB7D8D5D9A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64165"/>
            <a:ext cx="4114800" cy="365125"/>
          </a:xfrm>
        </p:spPr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64165"/>
            <a:ext cx="2743200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Zone de texte 8"/>
          <p:cNvSpPr txBox="1"/>
          <p:nvPr/>
        </p:nvSpPr>
        <p:spPr>
          <a:xfrm>
            <a:off x="1111044" y="79463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Zone de texte 9"/>
          <p:cNvSpPr txBox="1"/>
          <p:nvPr/>
        </p:nvSpPr>
        <p:spPr>
          <a:xfrm>
            <a:off x="10437812" y="275101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4850581"/>
            <a:ext cx="10514012" cy="1140644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1BAF4F-D345-40AE-994D-E1765B80CC43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337282" y="188595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1356798" y="257175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 algn="l"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577441" y="257175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829035" y="257175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01A25F-EB0A-4F90-BA49-7ACA872B34D8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332085" y="4297503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1332085" y="4873765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568997" y="4297503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4567644" y="4873764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04322" y="4297503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804197" y="4873762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B43630-A2FF-4BB1-B9F5-DAA442A7D59A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7890AD-9019-424C-B775-C69750DB8746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F4D1B2-563D-44FB-B4FF-BBD3BB70DFB7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849DEA-2CDB-49C2-85A0-74936F5EFDC6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rtlCol="0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8" name="Sous-titr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666DB0-B204-4002-9752-38343B0FEF7A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120000" y="1825625"/>
            <a:ext cx="5025216" cy="435133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319840" y="1825625"/>
            <a:ext cx="5033960" cy="435133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88CFC4-A386-4ED1-A4AA-659FBEC0BEA0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20000" y="1681163"/>
            <a:ext cx="5025216" cy="823912"/>
          </a:xfrm>
        </p:spPr>
        <p:txBody>
          <a:bodyPr rtlCol="0"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120000" y="2505075"/>
            <a:ext cx="5025216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319840" y="2505075"/>
            <a:ext cx="5035548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B5D978-23FF-41CD-98AF-424D1EC626B8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9B42CD-3FA7-4D3C-AF89-29846692AACA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16122E-5243-47E3-81AE-35D88BC7F459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1F5770-B609-45D1-B391-F2B1816E6170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9FA2F0-3360-45E2-BAC8-79910B5486D8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fld id="{30972C6A-678F-446E-8A7B-752F0B446CB6}" type="datetime1">
              <a:rPr lang="fr-FR" noProof="0" smtClean="0"/>
              <a:t>13/04/2025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imagesortai-jkw9xez82t9g7vstcwnkss.streamlit.app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plan rapproché de vagu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Sous-titr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rtlCol="0">
            <a:normAutofit fontScale="70000" lnSpcReduction="20000"/>
          </a:bodyPr>
          <a:lstStyle/>
          <a:p>
            <a:r>
              <a:rPr lang="fr-FR" dirty="0"/>
              <a:t>Amine AIT MOUSSA </a:t>
            </a:r>
          </a:p>
          <a:p>
            <a:r>
              <a:rPr lang="fr-FR" dirty="0"/>
              <a:t>INE2 DATA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rtlCol="0">
            <a:normAutofit/>
          </a:bodyPr>
          <a:lstStyle/>
          <a:p>
            <a:r>
              <a:rPr lang="fr-FR" dirty="0" err="1"/>
              <a:t>ImageSortAI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7875D49-B23A-4CE6-BB0F-22F4B2A994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903" y="943427"/>
            <a:ext cx="7921841" cy="342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9214A3-AE09-4799-8728-372F31D7D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Objectif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E391C41-6182-44DE-84AC-523DAA4E6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Développer un modèle CNN capable de classer automatiquement des images de vêtements (chaussures, pantalons/shorts, hauts) </a:t>
            </a:r>
            <a:r>
              <a:rPr lang="fr-FR" dirty="0" err="1"/>
              <a:t>scrapées</a:t>
            </a:r>
            <a:r>
              <a:rPr lang="fr-FR" dirty="0"/>
              <a:t> depuis </a:t>
            </a:r>
            <a:r>
              <a:rPr lang="fr-FR" dirty="0" err="1"/>
              <a:t>Vinted</a:t>
            </a:r>
            <a:r>
              <a:rPr lang="fr-FR" dirty="0"/>
              <a:t>.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>
                <a:sym typeface="Wingdings" panose="05000000000000000000" pitchFamily="2" charset="2"/>
              </a:rPr>
              <a:t></a:t>
            </a:r>
            <a:r>
              <a:rPr lang="fr-FR" b="1" dirty="0"/>
              <a:t>Problématique</a:t>
            </a:r>
            <a:r>
              <a:rPr lang="fr-FR" dirty="0"/>
              <a:t> : Faible précision initiale (38-55%) due aux limitations du </a:t>
            </a:r>
            <a:r>
              <a:rPr lang="fr-FR" dirty="0" err="1"/>
              <a:t>dataset</a:t>
            </a:r>
            <a:r>
              <a:rPr lang="fr-FR" dirty="0"/>
              <a:t> et des choix techniques.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931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874A09-5144-4A64-A1AD-291EF417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Workflow Part 1</a:t>
            </a:r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FCC078D-81F5-48FD-AD23-068A03438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554" y="1799647"/>
            <a:ext cx="7469614" cy="420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311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874A09-5144-4A64-A1AD-291EF417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Workflow Part 2</a:t>
            </a:r>
            <a:endParaRPr lang="en-US" dirty="0"/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80BD5FAE-7B17-4F83-905B-870D2EC132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3058" y="1874880"/>
            <a:ext cx="7642019" cy="4298636"/>
          </a:xfrm>
        </p:spPr>
      </p:pic>
    </p:spTree>
    <p:extLst>
      <p:ext uri="{BB962C8B-B14F-4D97-AF65-F5344CB8AC3E}">
        <p14:creationId xmlns:p14="http://schemas.microsoft.com/office/powerpoint/2010/main" val="123895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C68F11-D428-430F-832F-E9A376B42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Étape 1 : Collecte de données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E9351D0-B63B-46D0-8BD0-61A1415B79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 err="1"/>
              <a:t>Scraping</a:t>
            </a:r>
            <a:r>
              <a:rPr lang="fr-FR" b="1" dirty="0"/>
              <a:t> avec </a:t>
            </a:r>
            <a:r>
              <a:rPr lang="fr-FR" b="1" dirty="0" err="1"/>
              <a:t>Selenium</a:t>
            </a:r>
            <a:r>
              <a:rPr lang="fr-FR" b="1" dirty="0"/>
              <a:t> :</a:t>
            </a:r>
          </a:p>
          <a:p>
            <a:pPr lvl="1"/>
            <a:r>
              <a:rPr lang="fr-FR" dirty="0"/>
              <a:t>Plus de 600 images</a:t>
            </a:r>
          </a:p>
          <a:p>
            <a:pPr lvl="1"/>
            <a:r>
              <a:rPr lang="fr-FR" dirty="0"/>
              <a:t>3 classes : chaussures, bas (short, pantalons), hauts (t-shirts, vestes)</a:t>
            </a:r>
          </a:p>
          <a:p>
            <a:pPr lvl="1"/>
            <a:endParaRPr lang="fr-FR" dirty="0"/>
          </a:p>
          <a:p>
            <a:r>
              <a:rPr lang="fr-FR" b="1" dirty="0"/>
              <a:t>Pourquoi </a:t>
            </a:r>
            <a:r>
              <a:rPr lang="fr-FR" b="1" dirty="0" err="1"/>
              <a:t>Vinted</a:t>
            </a:r>
            <a:r>
              <a:rPr lang="fr-FR" b="1" dirty="0"/>
              <a:t> ?</a:t>
            </a:r>
          </a:p>
          <a:p>
            <a:pPr lvl="1"/>
            <a:r>
              <a:rPr lang="fr-FR" dirty="0"/>
              <a:t>Images accessibles au </a:t>
            </a:r>
            <a:r>
              <a:rPr lang="fr-FR" dirty="0" err="1"/>
              <a:t>scrapping</a:t>
            </a:r>
            <a:endParaRPr lang="fr-FR" dirty="0"/>
          </a:p>
          <a:p>
            <a:pPr lvl="1"/>
            <a:r>
              <a:rPr lang="fr-FR" dirty="0"/>
              <a:t>Images plus complexes que les images commerciales, plus adaptée à tout le monde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661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7EA488-1C09-4AF3-A915-CC5281A50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Étape 2 : Prétraitement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11F3BE-E13B-4504-86F8-FC3B7F7D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Prétraitement</a:t>
            </a:r>
            <a:r>
              <a:rPr lang="fr-FR" dirty="0"/>
              <a:t> :</a:t>
            </a:r>
          </a:p>
          <a:p>
            <a:pPr lvl="1"/>
            <a:r>
              <a:rPr lang="fr-FR" dirty="0"/>
              <a:t>Conversion en niveaux de gris (128x128 pixels).</a:t>
            </a:r>
          </a:p>
          <a:p>
            <a:pPr lvl="1"/>
            <a:r>
              <a:rPr lang="fr-FR" dirty="0"/>
              <a:t>Normalisation des pixels (valeurs 0-1).</a:t>
            </a:r>
          </a:p>
          <a:p>
            <a:endParaRPr lang="fr-FR" dirty="0"/>
          </a:p>
          <a:p>
            <a:r>
              <a:rPr lang="fr-FR" b="1" dirty="0"/>
              <a:t>Pourquoi </a:t>
            </a:r>
            <a:r>
              <a:rPr lang="fr-FR" b="1" dirty="0" err="1"/>
              <a:t>grayscale</a:t>
            </a:r>
            <a:r>
              <a:rPr lang="fr-FR" b="1" dirty="0"/>
              <a:t>, 128x128 et normalisation ? </a:t>
            </a:r>
          </a:p>
          <a:p>
            <a:pPr lvl="1"/>
            <a:r>
              <a:rPr lang="fr-FR" dirty="0"/>
              <a:t>Aucun intérêt pour la couleur </a:t>
            </a:r>
            <a:r>
              <a:rPr lang="fr-FR" dirty="0">
                <a:sym typeface="Wingdings" panose="05000000000000000000" pitchFamily="2" charset="2"/>
              </a:rPr>
              <a:t> + léger et rapide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128x128 suffisant, augmenter =&gt; coût computationnel inutile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Normalisation = meilleure stabilité pour et nécessaire pour une architecture CNN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75647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BEF45D-CB22-4363-A40D-DB84F8D3D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Étape 3 : Analyse exploratoire (EDA)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DAE3BA-222A-4671-B83C-44CD626BB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Visualisations :</a:t>
            </a:r>
          </a:p>
          <a:p>
            <a:pPr lvl="1"/>
            <a:r>
              <a:rPr lang="fr-FR" dirty="0"/>
              <a:t>Distribution des classes (pie chart).</a:t>
            </a:r>
          </a:p>
          <a:p>
            <a:pPr lvl="1"/>
            <a:r>
              <a:rPr lang="fr-FR" dirty="0"/>
              <a:t>Statistiques des prix par catégorie (</a:t>
            </a:r>
            <a:r>
              <a:rPr lang="fr-FR" dirty="0" err="1"/>
              <a:t>boxplot</a:t>
            </a:r>
            <a:r>
              <a:rPr lang="fr-FR" dirty="0"/>
              <a:t>).</a:t>
            </a:r>
          </a:p>
          <a:p>
            <a:pPr lvl="1"/>
            <a:r>
              <a:rPr lang="fr-FR" dirty="0"/>
              <a:t>Distribution de la luminosité </a:t>
            </a:r>
          </a:p>
          <a:p>
            <a:pPr lvl="1"/>
            <a:r>
              <a:rPr lang="fr-FR" dirty="0"/>
              <a:t>Graphique des dimensions de toutes les images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717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1CEF23-EFA8-4D42-A2A3-EA1500B09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Étape 4 : Modélisation &amp; résultats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F87C50-E5EA-48D7-B079-F97536C70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Précision finale</a:t>
            </a:r>
            <a:r>
              <a:rPr lang="fr-FR" dirty="0"/>
              <a:t> : 74,07% (contre 55% pour un CNN simple) </a:t>
            </a:r>
          </a:p>
          <a:p>
            <a:r>
              <a:rPr lang="fr-FR" b="1" dirty="0"/>
              <a:t>Matrice de confusion</a:t>
            </a:r>
            <a:r>
              <a:rPr lang="fr-FR" dirty="0"/>
              <a:t> :</a:t>
            </a:r>
          </a:p>
          <a:p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940F907-2272-4824-B512-887F0B963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22" y="3257670"/>
            <a:ext cx="5818778" cy="274851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7BDC973-9902-46E8-A526-2540EF174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558" y="3195962"/>
            <a:ext cx="3609430" cy="287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726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966E24-3FBF-4300-87F4-C10B15E65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Étape 5 : Déploiement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6932DB1-DFC4-4D95-AE5D-DB32E982D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5627029" cy="4351338"/>
          </a:xfrm>
        </p:spPr>
        <p:txBody>
          <a:bodyPr>
            <a:normAutofit/>
          </a:bodyPr>
          <a:lstStyle/>
          <a:p>
            <a:r>
              <a:rPr lang="fr-FR" b="1" dirty="0"/>
              <a:t>Application </a:t>
            </a:r>
            <a:r>
              <a:rPr lang="fr-FR" b="1" dirty="0" err="1"/>
              <a:t>Streamlit</a:t>
            </a:r>
            <a:endParaRPr lang="fr-FR" dirty="0"/>
          </a:p>
          <a:p>
            <a:r>
              <a:rPr lang="fr-FR" b="1" dirty="0"/>
              <a:t>Fonctionnalités :</a:t>
            </a:r>
          </a:p>
          <a:p>
            <a:pPr lvl="1"/>
            <a:r>
              <a:rPr lang="fr-FR" dirty="0" err="1"/>
              <a:t>Upload</a:t>
            </a:r>
            <a:r>
              <a:rPr lang="fr-FR" dirty="0"/>
              <a:t> d'image.</a:t>
            </a:r>
          </a:p>
          <a:p>
            <a:pPr lvl="1"/>
            <a:r>
              <a:rPr lang="fr-FR" dirty="0"/>
              <a:t>Affichage de la prédiction + score de confiance.</a:t>
            </a:r>
          </a:p>
          <a:p>
            <a:r>
              <a:rPr lang="fr-FR" b="1" dirty="0"/>
              <a:t>Mis en ligne sur </a:t>
            </a:r>
            <a:r>
              <a:rPr lang="fr-FR" b="1" dirty="0" err="1"/>
              <a:t>Streamlit</a:t>
            </a:r>
            <a:r>
              <a:rPr lang="fr-FR" b="1" dirty="0"/>
              <a:t> Cloud</a:t>
            </a:r>
          </a:p>
          <a:p>
            <a:pPr lvl="1"/>
            <a:r>
              <a:rPr lang="fr-FR" b="1" dirty="0"/>
              <a:t>Lien : </a:t>
            </a:r>
            <a:r>
              <a:rPr lang="fr-FR" b="1" dirty="0">
                <a:hlinkClick r:id="rId2"/>
              </a:rPr>
              <a:t>https://imagesortai-jkw9xez82t9g7vstcwnkss.streamlit.app/</a:t>
            </a:r>
            <a:r>
              <a:rPr lang="fr-FR" b="1" dirty="0"/>
              <a:t> </a:t>
            </a:r>
            <a:endParaRPr lang="fr-FR" dirty="0"/>
          </a:p>
          <a:p>
            <a:pPr lvl="1"/>
            <a:endParaRPr lang="fr-FR" dirty="0"/>
          </a:p>
          <a:p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305BBEB-A3F5-4B6F-8BC5-D4CB87629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719" y="1690688"/>
            <a:ext cx="5444971" cy="292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702717"/>
      </p:ext>
    </p:extLst>
  </p:cSld>
  <p:clrMapOvr>
    <a:masterClrMapping/>
  </p:clrMapOvr>
</p:sld>
</file>

<file path=ppt/theme/theme1.xml><?xml version="1.0" encoding="utf-8"?>
<a:theme xmlns:a="http://schemas.openxmlformats.org/drawingml/2006/main" name="Profondeur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000_TF77929380.potx" id="{7BA4FD34-32C3-4231-B145-98A403A2B9FC}" vid="{DAF6E345-664D-43C9-B9E7-CCF03AF511E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elements/1.1/"/>
    <ds:schemaRef ds:uri="71af3243-3dd4-4a8d-8c0d-dd76da1f02a5"/>
    <ds:schemaRef ds:uri="http://schemas.microsoft.com/office/infopath/2007/PartnerControls"/>
    <ds:schemaRef ds:uri="http://purl.org/dc/terms/"/>
    <ds:schemaRef ds:uri="16c05727-aa75-4e4a-9b5f-8a80a1165891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Profondeur</Template>
  <TotalTime>0</TotalTime>
  <Words>268</Words>
  <Application>Microsoft Office PowerPoint</Application>
  <PresentationFormat>Grand écran</PresentationFormat>
  <Paragraphs>43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Corbel</vt:lpstr>
      <vt:lpstr>Wingdings</vt:lpstr>
      <vt:lpstr>Profondeur</vt:lpstr>
      <vt:lpstr>ImageSortAI</vt:lpstr>
      <vt:lpstr>Objectif</vt:lpstr>
      <vt:lpstr>Workflow Part 1</vt:lpstr>
      <vt:lpstr>Workflow Part 2</vt:lpstr>
      <vt:lpstr>Étape 1 : Collecte de données</vt:lpstr>
      <vt:lpstr>Étape 2 : Prétraitement</vt:lpstr>
      <vt:lpstr>Étape 3 : Analyse exploratoire (EDA)</vt:lpstr>
      <vt:lpstr>Étape 4 : Modélisation &amp; résultats</vt:lpstr>
      <vt:lpstr>Étape 5 : Déploiement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2025-04-12T19:33:21Z</dcterms:created>
  <dcterms:modified xsi:type="dcterms:W3CDTF">2025-04-13T17:26:02Z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